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83" r:id="rId2"/>
    <p:sldId id="257" r:id="rId3"/>
    <p:sldId id="259" r:id="rId4"/>
    <p:sldId id="260" r:id="rId5"/>
    <p:sldId id="262" r:id="rId6"/>
    <p:sldId id="265" r:id="rId7"/>
    <p:sldId id="266" r:id="rId8"/>
    <p:sldId id="267" r:id="rId9"/>
    <p:sldId id="271" r:id="rId10"/>
    <p:sldId id="272" r:id="rId11"/>
    <p:sldId id="275" r:id="rId12"/>
    <p:sldId id="278" r:id="rId13"/>
    <p:sldId id="281" r:id="rId14"/>
    <p:sldId id="282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85">
          <p15:clr>
            <a:srgbClr val="A4A3A4"/>
          </p15:clr>
        </p15:guide>
        <p15:guide id="2" pos="551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orient="horz" pos="4020">
          <p15:clr>
            <a:srgbClr val="A4A3A4"/>
          </p15:clr>
        </p15:guide>
        <p15:guide id="6" pos="7242">
          <p15:clr>
            <a:srgbClr val="A4A3A4"/>
          </p15:clr>
        </p15:guide>
        <p15:guide id="7" orient="horz" pos="754">
          <p15:clr>
            <a:srgbClr val="A4A3A4"/>
          </p15:clr>
        </p15:guide>
        <p15:guide id="8" pos="6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Эля" initials="ПW" lastIdx="1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>
        <p:guide orient="horz" pos="1185"/>
        <p:guide pos="551"/>
        <p:guide orient="horz" pos="572"/>
        <p:guide pos="6357"/>
        <p:guide orient="horz" pos="4020"/>
        <p:guide pos="7242"/>
        <p:guide orient="horz" pos="754"/>
        <p:guide pos="67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973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cfg.ru/otchety-po-nedelya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/>
              <a:t>Не получается сделать активную ссылку </a:t>
            </a:r>
            <a:r>
              <a:rPr lang="ru-RU" sz="1200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Познакомится с отчетами прошлых недель</a:t>
            </a:r>
            <a:endParaRPr lang="ru-RU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5.jpeg"/><Relationship Id="rId4" Type="http://schemas.openxmlformats.org/officeDocument/2006/relationships/hyperlink" Target="http://ncfg.ru/otchety-po-nedelyam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NsQNccdBQ&amp;feature=emb_tit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hyperlink" Target="http://onlinecourse.ncfg.ru/invite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76301" y="571501"/>
            <a:ext cx="10574866" cy="520699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ru-RU" sz="3600" b="1" dirty="0">
                <a:solidFill>
                  <a:srgbClr val="29B291"/>
                </a:solidFill>
                <a:latin typeface="Roboto"/>
                <a:ea typeface="Arial"/>
                <a:cs typeface="Roboto"/>
                <a:sym typeface="Arial"/>
              </a:rPr>
              <a:t>Неделя финансовой грамотности 2020г.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ru-RU"/>
          </a:p>
        </p:txBody>
      </p:sp>
      <p:pic>
        <p:nvPicPr>
          <p:cNvPr id="7" name="Изображение 6" descr="Снимок экрана 2020-08-24 в 20.2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1295400"/>
            <a:ext cx="11696700" cy="52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5076" y="3137151"/>
            <a:ext cx="3398527" cy="277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309312"/>
            <a:ext cx="7921446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42" name="Google Shape;342;p29"/>
          <p:cNvSpPr txBox="1"/>
          <p:nvPr/>
        </p:nvSpPr>
        <p:spPr>
          <a:xfrm>
            <a:off x="980388" y="894545"/>
            <a:ext cx="5710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ОНЛАЙН КВИЗЫ, КВЕСТЫ, ТЕСТЫ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1663" y="590601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916063" y="600718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1830463" y="610835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980388" y="1516831"/>
            <a:ext cx="7921446" cy="382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Black"/>
                <a:cs typeface="Roboto Black"/>
                <a:sym typeface="Roboto Black"/>
              </a:rPr>
              <a:t>Для старшеклассников и студентов!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Квиз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«Я и «Мир» против мошенничества»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онлайн-платформа для изучения финансовой безопасности в игровой форме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учеников с 9 по 11 классов и студентов.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Возможно индивидуальное и командное участие. Участие в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квесте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 бесплатно, доступно любому пользователю сети интернет.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Квест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«Мир финансов»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увлекательная игра от партнера ПС «Мир». Участников ожидает захватывающие путешествие в мир </a:t>
            </a:r>
            <a:r>
              <a:rPr lang="ru-RU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видеоблогинга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и финансов полное приключений и непростых решений, для учеников с 5-11 класс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lvl="0" algn="just"/>
            <a:r>
              <a:rPr lang="ru-RU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Тестирование «Легко ли Вас обмануть мошенникам?».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"/>
              </a:rPr>
              <a:t>В данной активности ученики с 9 по 11 классы, а так же студенты смогут проверить уровень своих знаний по теме финансовой безопасности.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Каждому участнику, успешно завершившему миссию, будет выдан сертификат.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CAF90"/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9"/>
          <p:cNvSpPr/>
          <p:nvPr/>
        </p:nvSpPr>
        <p:spPr>
          <a:xfrm>
            <a:off x="2033477" y="6421381"/>
            <a:ext cx="6203287" cy="3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2" name="Google Shape;96;p1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250538A1-BAF9-4312-951F-675D10C3982E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C3D13A-613C-4429-92C8-ADF9EB61B0A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261" y="6340098"/>
            <a:ext cx="665868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835108" y="4181826"/>
            <a:ext cx="7806857" cy="123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32"/>
          <p:cNvSpPr txBox="1"/>
          <p:nvPr/>
        </p:nvSpPr>
        <p:spPr>
          <a:xfrm>
            <a:off x="763632" y="976860"/>
            <a:ext cx="56160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МАРАФОН ФИНАНСОВОЙ ГРАМОТНОСТИ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1039119" y="6441584"/>
            <a:ext cx="59268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98" name="Google Shape;398;p32"/>
          <p:cNvSpPr txBox="1"/>
          <p:nvPr/>
        </p:nvSpPr>
        <p:spPr>
          <a:xfrm>
            <a:off x="1124277" y="2876005"/>
            <a:ext cx="8612099" cy="38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марафона одобрены экспертами Проекта для использования в рамках Недели</a:t>
            </a:r>
            <a:endParaRPr dirty="0">
              <a:latin typeface="+mn-lt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917156" y="3312672"/>
            <a:ext cx="3154363" cy="40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КВЕСТ-КОМНАТА</a:t>
            </a:r>
          </a:p>
        </p:txBody>
      </p:sp>
      <p:sp>
        <p:nvSpPr>
          <p:cNvPr id="401" name="Google Shape;401;p32"/>
          <p:cNvSpPr/>
          <p:nvPr/>
        </p:nvSpPr>
        <p:spPr>
          <a:xfrm>
            <a:off x="3989471" y="1809062"/>
            <a:ext cx="7482092" cy="21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32"/>
          <p:cNvSpPr/>
          <p:nvPr/>
        </p:nvSpPr>
        <p:spPr>
          <a:xfrm>
            <a:off x="917156" y="1381530"/>
            <a:ext cx="10518693" cy="154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Для детей с 1 по 9 класс! </a:t>
            </a:r>
            <a:endParaRPr lang="ru-RU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Марафон от партнера недели образовательный портал «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Инфоурок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» в форме вопросов и ответов с пояснениями дает информацию по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базовым вопросам финансовой грамотности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Задания марафона позволяют не только сформировать и проверить знания, а также выявить, откорректировать установки и представления, проверить сформированные навыки (например, расчетов). </a:t>
            </a:r>
            <a:endParaRPr dirty="0">
              <a:latin typeface="+mn-lt"/>
            </a:endParaRPr>
          </a:p>
        </p:txBody>
      </p:sp>
      <p:pic>
        <p:nvPicPr>
          <p:cNvPr id="403" name="Google Shape;403;p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6376" y="2476154"/>
            <a:ext cx="2279248" cy="238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6;p1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5499" y="3609780"/>
            <a:ext cx="96341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Для школьников и студентов подготовлены домашние задания по всем базовым темам Недели в формате «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-комнаты». В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квесте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 перед участником ставится задача выбраться из комнаты, используя различные предметы, находя подсказки и решая логические задачи. Материалы разработаны партнером недели платформой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 Black"/>
              </a:rPr>
              <a:t>Learnis</a:t>
            </a:r>
            <a:r>
              <a:rPr lang="ru-RU" dirty="0">
                <a:solidFill>
                  <a:srgbClr val="3A3838"/>
                </a:solidFill>
                <a:latin typeface="+mn-lt"/>
                <a:sym typeface="Roboto Black"/>
              </a:rPr>
              <a:t>, ее автором Новиковым Максимом, лауреатом конкурса «Учитель года России» - 2018».</a:t>
            </a:r>
          </a:p>
          <a:p>
            <a:endParaRPr lang="ru-RU" dirty="0">
              <a:latin typeface="+mn-lt"/>
            </a:endParaRPr>
          </a:p>
          <a:p>
            <a:pPr lvl="0"/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14" name="Google Shape;436;p3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4018" y="4742207"/>
            <a:ext cx="2511666" cy="156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37;p3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2352" y="4742206"/>
            <a:ext cx="2511666" cy="1559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3177A48D-328D-4E1C-B314-00D4C8254B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BD36E9-751E-49FD-9A89-EBBE033A6B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443" name="Google Shape;443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6999" y="3740936"/>
            <a:ext cx="3430402" cy="261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5228" y="1686639"/>
            <a:ext cx="2693943" cy="168596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5"/>
          <p:cNvSpPr txBox="1"/>
          <p:nvPr/>
        </p:nvSpPr>
        <p:spPr>
          <a:xfrm>
            <a:off x="874713" y="908050"/>
            <a:ext cx="41662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ОНЛАЙН-ИГРА «ВКЛАД»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446" name="Google Shape;446;p35"/>
          <p:cNvSpPr/>
          <p:nvPr/>
        </p:nvSpPr>
        <p:spPr>
          <a:xfrm>
            <a:off x="980388" y="1324891"/>
            <a:ext cx="7526438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молодежи! 15+</a:t>
            </a:r>
            <a:endParaRPr sz="1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5B090"/>
              </a:solidFill>
              <a:latin typeface="+mn-lt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Цель игры</a:t>
            </a:r>
            <a:r>
              <a:rPr lang="ru-RU" sz="1400" dirty="0">
                <a:solidFill>
                  <a:srgbClr val="25B090"/>
                </a:solidFill>
                <a:latin typeface="+mn-lt"/>
                <a:sym typeface="Arial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прожить 10 лет, принимая различные финансовые решения, исходя из ограниченного бюджета. Симулятор обычных жизненных ситуаций с расходами, доходами, непредвиденными финансовыми рисками и прочим. Также участнику необходимо заработать как можно больше денег с помощью различных финансовых инструментов.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учит планировать, принимать финансовые решения, критически мыслить и оценивать рентабельность своих вложений в условиях, приближенных к реальной̆ жизни.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Онлайн-игра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доступна на территории всей страны через приложения в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App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Store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Play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Маркет</a:t>
            </a: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разработана и предоставлена для использования генеральным партнером недель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ПАО «Сбербанк»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</a:t>
            </a: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</a:t>
            </a:r>
            <a:r>
              <a:rPr lang="ru-RU" sz="1400" i="1" dirty="0" err="1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онлайн-игры</a:t>
            </a: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 "Вклад в будущее" согласованы с экспертами Проекта.</a:t>
            </a:r>
            <a:endParaRPr dirty="0">
              <a:latin typeface="+mn-lt"/>
            </a:endParaRPr>
          </a:p>
        </p:txBody>
      </p:sp>
      <p:pic>
        <p:nvPicPr>
          <p:cNvPr id="448" name="Google Shape;448;p3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261" y="6340098"/>
            <a:ext cx="712775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5"/>
          <p:cNvSpPr/>
          <p:nvPr/>
        </p:nvSpPr>
        <p:spPr>
          <a:xfrm>
            <a:off x="1604601" y="6456664"/>
            <a:ext cx="5767921" cy="3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0" name="Google Shape;96;p1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FEDB69AF-F0BE-4310-AD3B-AC3DC93573E1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AE9207-62D6-41EA-8C1E-B9783FD603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261" y="6328523"/>
            <a:ext cx="675736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479" name="Google Shape;479;p38"/>
          <p:cNvSpPr txBox="1"/>
          <p:nvPr/>
        </p:nvSpPr>
        <p:spPr>
          <a:xfrm>
            <a:off x="891100" y="981097"/>
            <a:ext cx="621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B291"/>
                </a:solidFill>
                <a:latin typeface="+mj-lt"/>
              </a:defRPr>
            </a:lvl1pPr>
          </a:lstStyle>
          <a:p>
            <a:r>
              <a:rPr lang="ru-RU" dirty="0"/>
              <a:t>ФИНАНСОВЫЕ ОНЛАЙН ЭКСКУРСИИ</a:t>
            </a:r>
            <a:endParaRPr dirty="0"/>
          </a:p>
        </p:txBody>
      </p:sp>
      <p:sp>
        <p:nvSpPr>
          <p:cNvPr id="480" name="Google Shape;480;p38"/>
          <p:cNvSpPr/>
          <p:nvPr/>
        </p:nvSpPr>
        <p:spPr>
          <a:xfrm>
            <a:off x="852094" y="3922775"/>
            <a:ext cx="6297000" cy="92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dirty="0">
              <a:sym typeface="Roboto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824662" y="2170588"/>
            <a:ext cx="5171024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1005104" y="1397792"/>
            <a:ext cx="7073667" cy="170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Экскурсии интересны и взрослым и детям. Формат мероприятия </a:t>
            </a:r>
            <a:r>
              <a:rPr lang="ru-RU" dirty="0">
                <a:latin typeface="+mn-lt"/>
                <a:sym typeface="Roboto Black"/>
              </a:rPr>
              <a:t>позволит: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сформировать представление о работе финансовой организации,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узнать про обращение с деньгами: история денег, откуда берутся деньги, как устроен банкомат, как распознать фальшивую купюру,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получить новые знания.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483" name="Google Shape;483;p38"/>
          <p:cNvSpPr/>
          <p:nvPr/>
        </p:nvSpPr>
        <p:spPr>
          <a:xfrm>
            <a:off x="814148" y="5506526"/>
            <a:ext cx="76426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 dirty="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u="sng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8"/>
          <p:cNvSpPr/>
          <p:nvPr/>
        </p:nvSpPr>
        <p:spPr>
          <a:xfrm>
            <a:off x="1364694" y="6445165"/>
            <a:ext cx="33538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6" name="Google Shape;486;p3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651" y="2461471"/>
            <a:ext cx="3931024" cy="321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1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05104" y="3762011"/>
            <a:ext cx="6684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ФИНАНСОВАЯ ГРАМОТНОСТЬ В РЕГИОНАХ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80386" y="4328378"/>
            <a:ext cx="6129699" cy="10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+mn-lt"/>
              </a:rPr>
              <a:t>Позволит получить достоверную информацию о доступных и актуальных возможностях получения знаний по финансовой грамотности в своем регионе.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632086" y="6398869"/>
            <a:ext cx="5238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069162D-4341-4E79-AFD9-FBC340235C6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0FCB65-2F85-4589-8377-A8C6B8A61D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56550"/>
            <a:ext cx="7235501" cy="66100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494" name="Google Shape;494;p39"/>
          <p:cNvSpPr txBox="1"/>
          <p:nvPr/>
        </p:nvSpPr>
        <p:spPr>
          <a:xfrm>
            <a:off x="771530" y="3112308"/>
            <a:ext cx="5692439" cy="6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lt1"/>
                </a:solidFill>
                <a:latin typeface="+mj-lt"/>
                <a:sym typeface="Arial"/>
              </a:rPr>
              <a:t>СПАСИБО ЗА ВНИМАНИЕ!</a:t>
            </a:r>
            <a:endParaRPr sz="2800" dirty="0">
              <a:latin typeface="+mj-lt"/>
            </a:endParaRPr>
          </a:p>
        </p:txBody>
      </p:sp>
      <p:pic>
        <p:nvPicPr>
          <p:cNvPr id="495" name="Google Shape;495;p3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250" y="1982503"/>
            <a:ext cx="3308462" cy="7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29250" y="3790955"/>
            <a:ext cx="68963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CAF90"/>
                </a:solidFill>
                <a:latin typeface="+mn-lt"/>
              </a:rPr>
              <a:t>П</a:t>
            </a:r>
            <a:r>
              <a:rPr lang="en-US" sz="1600" b="1" dirty="0">
                <a:solidFill>
                  <a:srgbClr val="4CAF90"/>
                </a:solidFill>
                <a:latin typeface="+mn-lt"/>
              </a:rPr>
              <a:t>O </a:t>
            </a:r>
            <a:r>
              <a:rPr lang="ru-RU" sz="1600" b="1" dirty="0">
                <a:solidFill>
                  <a:srgbClr val="4CAF90"/>
                </a:solidFill>
                <a:latin typeface="+mn-lt"/>
              </a:rPr>
              <a:t>ВОПРОСАМ УЧАСТИЯ:</a:t>
            </a:r>
          </a:p>
          <a:p>
            <a:endParaRPr lang="ru-RU" b="1" dirty="0"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Елена Негру, Директор направления развитие и партнерство АНО «НЦФГ»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ru-RU" b="1" dirty="0">
              <a:solidFill>
                <a:srgbClr val="4CAF90"/>
              </a:solidFill>
              <a:latin typeface="+mn-lt"/>
            </a:endParaRPr>
          </a:p>
          <a:p>
            <a:r>
              <a:rPr lang="en-US" b="1" dirty="0" err="1">
                <a:solidFill>
                  <a:srgbClr val="4CAF90"/>
                </a:solidFill>
                <a:latin typeface="+mn-lt"/>
              </a:rPr>
              <a:t>negru@ncfg.ru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en-US" b="1" dirty="0">
              <a:solidFill>
                <a:srgbClr val="4CAF90"/>
              </a:solidFill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+7</a:t>
            </a:r>
            <a:r>
              <a:rPr lang="en-US" b="1" dirty="0">
                <a:solidFill>
                  <a:srgbClr val="4CAF90"/>
                </a:solidFill>
                <a:latin typeface="+mn-lt"/>
              </a:rPr>
              <a:t>-916-940-64-48</a:t>
            </a:r>
            <a:endParaRPr lang="ru-RU" b="1" dirty="0">
              <a:solidFill>
                <a:srgbClr val="4CAF90"/>
              </a:solidFill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1805" y="266538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1207831" y="5104656"/>
            <a:ext cx="9496682" cy="10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ПОДДЕРЖКИ</a:t>
            </a: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 ПРОЕКТА МИНИСТЕРСТВА ФИНАНСОВ</a:t>
            </a:r>
            <a:b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РОССИЙСКОЙ ФЕДЕРАЦИИ И ВСЕМИРНОГО БАНКА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767443" y="3231337"/>
            <a:ext cx="6497603" cy="163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ВСЕРОССИЙСКОЙ НЕДЕЛИ ФИНАНСОВОЙ ГРАМОТНОСТИ </a:t>
            </a:r>
            <a:b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</a:br>
            <a:endParaRPr sz="2400" b="0" i="0" u="none" strike="noStrike" cap="none" dirty="0">
              <a:solidFill>
                <a:srgbClr val="29B29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  <a:sym typeface="Calibri"/>
            </a:endParaRPr>
          </a:p>
        </p:txBody>
      </p:sp>
      <p:pic>
        <p:nvPicPr>
          <p:cNvPr id="7" name="Google Shape;206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484" y="1217240"/>
            <a:ext cx="4868516" cy="379078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2857293" y="2099298"/>
            <a:ext cx="4744518" cy="6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</a:pPr>
            <a:r>
              <a:rPr lang="ru-RU" sz="2000" dirty="0">
                <a:solidFill>
                  <a:srgbClr val="3A3838"/>
                </a:solidFill>
                <a:latin typeface="+mj-lt"/>
                <a:ea typeface="Roboto"/>
                <a:cs typeface="Roboto"/>
                <a:sym typeface="Roboto"/>
              </a:rPr>
              <a:t>ПОЛОЖЕНИЕ О ПРОВЕДЕНИИ </a:t>
            </a:r>
            <a:endParaRPr sz="2000" dirty="0">
              <a:solidFill>
                <a:srgbClr val="29B291"/>
              </a:solidFill>
              <a:latin typeface="+mj-l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6C6E222-09E3-4267-87AB-42BC3B1D4F78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E9091D-F0AD-4C7E-8E39-6BB759B307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7815" y="1054348"/>
            <a:ext cx="7911318" cy="4895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78216" y="1258950"/>
            <a:ext cx="8295762" cy="103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400"/>
              <a:defRPr/>
            </a:pPr>
            <a:r>
              <a:rPr lang="ru-RU" dirty="0">
                <a:latin typeface="+mn-lt"/>
                <a:cs typeface="Roboto"/>
              </a:rPr>
              <a:t>«Неделя финансовой грамотности 2020» является продолжением Всероссийских недель финансовой грамотности для детей и молодежи и Недель сбережений для взрослого населения. Данные мероприятия ежегодно проводятся с 2015г., при участии более 70 партнеров в более чем 80 регионах России. В мероприятиях недель уже приняли участие более 12 000 000 граждан. </a:t>
            </a:r>
            <a:endParaRPr lang="en-US" dirty="0">
              <a:latin typeface="+mn-lt"/>
              <a:cs typeface="Roboto"/>
            </a:endParaRPr>
          </a:p>
          <a:p>
            <a:pPr lvl="0" algn="just">
              <a:buSzPts val="1400"/>
              <a:defRPr/>
            </a:pPr>
            <a:endParaRPr lang="en-US" sz="1200" u="sng"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  <a:hlinkClick r:id="rId4"/>
            </a:endParaRPr>
          </a:p>
          <a:p>
            <a:pPr lvl="0" algn="just">
              <a:buSzPts val="1400"/>
              <a:defRPr/>
            </a:pPr>
            <a:r>
              <a:rPr lang="ru-RU" sz="1200" u="sng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Познакомится с отчетами прошлых недель</a:t>
            </a:r>
            <a:endParaRPr lang="ru-RU" sz="1200" u="sng" dirty="0"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ru-RU" dirty="0">
              <a:latin typeface="+mn-lt"/>
            </a:endParaRPr>
          </a:p>
          <a:p>
            <a:pPr algn="just"/>
            <a:endParaRPr lang="ru-RU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24172" y="887146"/>
            <a:ext cx="7469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НЕДЕЛЯ ФИНАНСОВОЙ ГРАМОТНОСТИ</a:t>
            </a:r>
            <a:endParaRPr dirty="0">
              <a:latin typeface="+mj-l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426710" y="3299274"/>
            <a:ext cx="2636659" cy="143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  <a:buFont typeface="Noto Sans Symbols"/>
              <a:buChar char="▪"/>
            </a:pPr>
            <a:endParaRPr dirty="0"/>
          </a:p>
        </p:txBody>
      </p:sp>
      <p:sp>
        <p:nvSpPr>
          <p:cNvPr id="124" name="Google Shape;124;p16"/>
          <p:cNvSpPr/>
          <p:nvPr/>
        </p:nvSpPr>
        <p:spPr>
          <a:xfrm>
            <a:off x="3633740" y="3407702"/>
            <a:ext cx="3905398" cy="132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/>
          </a:p>
        </p:txBody>
      </p:sp>
      <p:sp>
        <p:nvSpPr>
          <p:cNvPr id="126" name="Google Shape;126;p16"/>
          <p:cNvSpPr/>
          <p:nvPr/>
        </p:nvSpPr>
        <p:spPr>
          <a:xfrm>
            <a:off x="878216" y="3134313"/>
            <a:ext cx="6710605" cy="45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25B090"/>
                </a:solidFill>
                <a:latin typeface="+mn-lt"/>
                <a:cs typeface="Roboto"/>
                <a:sym typeface="Arial"/>
              </a:rPr>
              <a:t>Период проведения: с 24 октября по 31 октября 2020г.</a:t>
            </a:r>
            <a:endParaRPr dirty="0">
              <a:latin typeface="+mn-lt"/>
              <a:cs typeface="Roboto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8834289" y="2285635"/>
            <a:ext cx="2133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85 РЕГИОНО РФ</a:t>
            </a:r>
            <a:endParaRPr dirty="0"/>
          </a:p>
        </p:txBody>
      </p:sp>
      <p:pic>
        <p:nvPicPr>
          <p:cNvPr id="15" name="Google Shape;96;p1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878216" y="4466642"/>
            <a:ext cx="8120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4CAF90"/>
                </a:solidFill>
                <a:latin typeface="+mn-lt"/>
                <a:cs typeface="Roboto"/>
              </a:rPr>
              <a:t>Цель мероприятия</a:t>
            </a:r>
            <a:r>
              <a:rPr lang="ru-RU" dirty="0">
                <a:solidFill>
                  <a:srgbClr val="4CAF90"/>
                </a:solidFill>
                <a:latin typeface="+mn-lt"/>
                <a:cs typeface="Roboto"/>
              </a:rPr>
              <a:t>: </a:t>
            </a:r>
            <a:r>
              <a:rPr lang="ru-RU" dirty="0">
                <a:latin typeface="+mn-lt"/>
                <a:cs typeface="Roboto"/>
              </a:rPr>
              <a:t>обеспечить массовое распространение необходимой и достоверной информации, необходимой для грамотного решения финансовых вопросов в период </a:t>
            </a:r>
            <a:r>
              <a:rPr lang="ru-RU" dirty="0" err="1">
                <a:latin typeface="+mn-lt"/>
                <a:cs typeface="Roboto"/>
              </a:rPr>
              <a:t>посткоронокризиса</a:t>
            </a:r>
            <a:r>
              <a:rPr lang="ru-RU" dirty="0">
                <a:latin typeface="+mn-lt"/>
                <a:cs typeface="Roboto"/>
              </a:rPr>
              <a:t>  </a:t>
            </a:r>
          </a:p>
        </p:txBody>
      </p:sp>
      <p:sp>
        <p:nvSpPr>
          <p:cNvPr id="127" name="Google Shape;127;p16"/>
          <p:cNvSpPr/>
          <p:nvPr/>
        </p:nvSpPr>
        <p:spPr>
          <a:xfrm>
            <a:off x="878216" y="3607163"/>
            <a:ext cx="6873208" cy="54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b="1" dirty="0">
                <a:solidFill>
                  <a:srgbClr val="25B090"/>
                </a:solidFill>
                <a:latin typeface="+mn-lt"/>
                <a:cs typeface="Roboto"/>
                <a:sym typeface="Roboto Black"/>
              </a:rPr>
              <a:t>Аудитория: </a:t>
            </a:r>
            <a:r>
              <a:rPr lang="ru-RU" dirty="0">
                <a:solidFill>
                  <a:schemeClr val="tx1"/>
                </a:solidFill>
                <a:latin typeface="+mn-lt"/>
                <a:cs typeface="Roboto"/>
              </a:rPr>
              <a:t>российские семьи: включая школьников, взрослых и пенсионеров, а также сотрудники предприятий</a:t>
            </a:r>
            <a:r>
              <a:rPr lang="ru-RU" dirty="0">
                <a:solidFill>
                  <a:schemeClr val="bg1"/>
                </a:solidFill>
                <a:latin typeface="+mn-lt"/>
                <a:cs typeface="Roboto"/>
              </a:rPr>
              <a:t>.</a:t>
            </a:r>
            <a:endParaRPr dirty="0">
              <a:solidFill>
                <a:schemeClr val="bg1"/>
              </a:solidFill>
              <a:latin typeface="+mn-lt"/>
              <a:cs typeface="Roboto"/>
            </a:endParaRPr>
          </a:p>
        </p:txBody>
      </p:sp>
      <p:pic>
        <p:nvPicPr>
          <p:cNvPr id="21" name="Google Shape;194;p2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3608" y="1779441"/>
            <a:ext cx="2581006" cy="186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93;p2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114" y="3889412"/>
            <a:ext cx="2581791" cy="186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815" y="2431795"/>
            <a:ext cx="8174163" cy="5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1648344" y="2620934"/>
            <a:ext cx="7914497" cy="30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Место проведения: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интернет портал: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  <a:endParaRPr sz="1600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24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1138699" y="5782267"/>
            <a:ext cx="8174163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756432" y="5869679"/>
            <a:ext cx="8012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Ознакомится с отчетами прошлых Недель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ncfg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999E81A-5BBA-4B49-8C6B-06D501CA7A3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27A29C-59E7-41A3-8751-0CA3E58F12E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74713" y="898999"/>
            <a:ext cx="30203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ПАРТНЕРЫ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874713" y="1582981"/>
            <a:ext cx="10230062" cy="446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Недели проводятся при поддержки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Проекта по повышению финансовой грамотности Минфина России.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Организатор мероприятия «Национальный центр финансовой грамотности», совместно с партнерами: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государственные органы: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Минфин России, Центральный банк России,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Роспотребнадзор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r>
              <a:rPr lang="ru-RU" dirty="0">
                <a:latin typeface="+mn-lt"/>
              </a:rPr>
              <a:t>Налоговый фонд, Пенсионный фонд РФ, ОМВД России,  Департамент труда и социальной защиты населения, Федеральное агентство по делам молодежи и многие другие;</a:t>
            </a: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финансовые организации: </a:t>
            </a:r>
            <a:r>
              <a:rPr lang="ru-RU" dirty="0">
                <a:latin typeface="+mn-lt"/>
              </a:rPr>
              <a:t>банки, страховые и инвестиционные компании, платежные системы, среди которых: Сбербанк России, Почта банк, МТС банк, </a:t>
            </a:r>
            <a:r>
              <a:rPr lang="ru-RU" dirty="0" err="1">
                <a:latin typeface="+mn-lt"/>
              </a:rPr>
              <a:t>Хоум</a:t>
            </a:r>
            <a:r>
              <a:rPr lang="ru-RU" dirty="0">
                <a:latin typeface="+mn-lt"/>
              </a:rPr>
              <a:t> кредит банк, ПС МИР, СК «ВСК», агентство «</a:t>
            </a:r>
            <a:r>
              <a:rPr lang="ru-RU" dirty="0" err="1">
                <a:latin typeface="+mn-lt"/>
              </a:rPr>
              <a:t>Финам</a:t>
            </a:r>
            <a:r>
              <a:rPr lang="ru-RU" dirty="0">
                <a:latin typeface="+mn-lt"/>
              </a:rPr>
              <a:t>», Ренессанс, БКС и многие другие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региональные представительства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администрации краев и областей;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образовательные организации: </a:t>
            </a:r>
            <a:r>
              <a:rPr lang="ru-RU" dirty="0">
                <a:latin typeface="+mn-lt"/>
              </a:rPr>
              <a:t>Информационное агентство Р.И.М., МГУ им. М.В. Ломоносова, Национальный университет «Высшая школа экономики», Финансовый университет, образовательный портал «</a:t>
            </a:r>
            <a:r>
              <a:rPr lang="ru-RU" dirty="0" err="1">
                <a:latin typeface="+mn-lt"/>
              </a:rPr>
              <a:t>Инфоурок</a:t>
            </a:r>
            <a:r>
              <a:rPr lang="ru-RU" dirty="0">
                <a:latin typeface="+mn-lt"/>
              </a:rPr>
              <a:t>», онлайн-школа «</a:t>
            </a:r>
            <a:r>
              <a:rPr lang="ru-RU" dirty="0" err="1">
                <a:latin typeface="+mn-lt"/>
              </a:rPr>
              <a:t>Фоксфорд</a:t>
            </a:r>
            <a:r>
              <a:rPr lang="ru-RU" dirty="0">
                <a:latin typeface="+mn-lt"/>
              </a:rPr>
              <a:t>», цифровая образовательная платформа «</a:t>
            </a:r>
            <a:r>
              <a:rPr lang="ru-RU" dirty="0" err="1">
                <a:latin typeface="+mn-lt"/>
              </a:rPr>
              <a:t>Дневник.ру</a:t>
            </a:r>
            <a:r>
              <a:rPr lang="ru-RU" dirty="0">
                <a:latin typeface="+mn-lt"/>
              </a:rPr>
              <a:t>»;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иные партнеры: </a:t>
            </a:r>
            <a:r>
              <a:rPr lang="ru-RU" dirty="0">
                <a:latin typeface="+mn-lt"/>
              </a:rPr>
              <a:t>социальная сеть «Одноклассники», </a:t>
            </a:r>
            <a:r>
              <a:rPr lang="ru-RU" dirty="0" err="1">
                <a:latin typeface="+mn-lt"/>
              </a:rPr>
              <a:t>Сравни.ру</a:t>
            </a:r>
            <a:r>
              <a:rPr lang="ru-RU" dirty="0">
                <a:latin typeface="+mn-lt"/>
              </a:rPr>
              <a:t>  операторы сотовой связи, крупные работодатели, онлайн-кинотеатры, сервисы электронных книг,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Информационный охват мероприятий Проекта 130 млн человек, публикации в СМИ о Проекте  более 35 000, охват в соц. сетях 8,5 млн человек.</a:t>
            </a:r>
          </a:p>
          <a:p>
            <a:pPr algn="just">
              <a:buClr>
                <a:srgbClr val="29B291"/>
              </a:buClr>
              <a:buSzPts val="1400"/>
            </a:pPr>
            <a:endParaRPr lang="ru-RU" dirty="0">
              <a:solidFill>
                <a:srgbClr val="4CAF90"/>
              </a:solidFill>
              <a:latin typeface="+mn-lt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Результаты Всероссийской недели финансовой грамотности для детей и молодежи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>
              <a:latin typeface="+mn-lt"/>
            </a:endParaRPr>
          </a:p>
        </p:txBody>
      </p:sp>
      <p:pic>
        <p:nvPicPr>
          <p:cNvPr id="7" name="Google Shape;96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98B61316-FC70-4918-AA92-5891BF3F263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B19681-42D4-4051-A611-BA32AFC5BF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874713" y="880064"/>
            <a:ext cx="4636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КЛЮЧЕВЫЕ ТЕМЫ НЕДЕЛИ-2020 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669729" y="1466839"/>
            <a:ext cx="9171854" cy="293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Кредиты, кредитные каникулы и кредитная история – влияние </a:t>
            </a:r>
            <a:r>
              <a:rPr lang="ru-RU" dirty="0" err="1">
                <a:latin typeface="+mn-lt"/>
              </a:rPr>
              <a:t>коронаризиса</a:t>
            </a:r>
            <a:r>
              <a:rPr lang="ru-RU" dirty="0">
                <a:latin typeface="+mn-lt"/>
              </a:rPr>
              <a:t> и меры предосторожности;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Льготы, субсидии и прочие актуальные формы финансовой поддержки;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самооборона в условиях </a:t>
            </a:r>
            <a:r>
              <a:rPr lang="ru-RU" dirty="0" err="1">
                <a:latin typeface="+mn-lt"/>
              </a:rPr>
              <a:t>коронакризиса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Адаптация бюджета к новым экономическим условиям;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 err="1">
                <a:latin typeface="+mn-lt"/>
              </a:rPr>
              <a:t>Кибермошейничества</a:t>
            </a:r>
            <a:r>
              <a:rPr lang="ru-RU" dirty="0">
                <a:latin typeface="+mn-lt"/>
              </a:rPr>
              <a:t> и </a:t>
            </a:r>
            <a:r>
              <a:rPr lang="ru-RU" dirty="0" err="1">
                <a:latin typeface="+mn-lt"/>
              </a:rPr>
              <a:t>киберзащита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Повышение финансовой устойчивости: набор первых мер;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Разговоры с детьми на непростые финансовые темы - потеря работы, кредитные обязательства, вынужденный переезд, необходимость сокращения расходов;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сторона образования на </a:t>
            </a:r>
            <a:r>
              <a:rPr lang="ru-RU" dirty="0" err="1">
                <a:latin typeface="+mn-lt"/>
              </a:rPr>
              <a:t>удаленке</a:t>
            </a:r>
            <a:r>
              <a:rPr lang="ru-RU" dirty="0">
                <a:latin typeface="+mn-lt"/>
              </a:rPr>
              <a:t> – курсы, репетиторы, налоговые льготы и мотивация;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И многое другое из первых уст от ведущих экспертов страны!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83119" y="1019641"/>
            <a:ext cx="49487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6732" y="4305246"/>
            <a:ext cx="2466740" cy="153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995" y="4305246"/>
            <a:ext cx="2465045" cy="153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6;p1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5;p2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9164" y="4305246"/>
            <a:ext cx="2368595" cy="153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649362D8-8A31-481A-B4C6-16A79A177E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5C6DFA-29A8-47CC-B15C-D6B69D34EEC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895900" y="864720"/>
            <a:ext cx="27239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ЗАДАЧИ НЕДЕЛИ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895900" y="14484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895900" y="25421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956155" y="1523383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895900" y="3653221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956155" y="261225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895900" y="467118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957769" y="372820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895900" y="5712894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956155" y="4746349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957769" y="5788061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1925312" y="1316954"/>
            <a:ext cx="82420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внимания детской и молодежной аудитории и родителей к теме разумного финансового поведения, финансовой безопасности, а также защиты своих прав как потребителей финансовых услуг</a:t>
            </a:r>
            <a:r>
              <a:rPr lang="en-US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1925531" y="2581475"/>
            <a:ext cx="77436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Информирование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широких слоев населения о важности финансового образования детей и молод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жи. </a:t>
            </a:r>
            <a:endParaRPr dirty="0">
              <a:latin typeface="+mn-lt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1936570" y="3702612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Формирование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 родителей интереса к обучению своих детей основам финансовой грамотности. </a:t>
            </a:r>
            <a:endParaRPr dirty="0">
              <a:latin typeface="+mn-lt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902955" y="5734981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широкого внимания СМИ к актуальной теме повышения финансовой грамотности детей и молодежи.</a:t>
            </a:r>
            <a:endParaRPr dirty="0">
              <a:latin typeface="+mn-lt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1902955" y="4758950"/>
            <a:ext cx="8286750" cy="5232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Вовлечение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представителей государственного и частного секторов, сферы образования в работу Проекта. </a:t>
            </a:r>
            <a:endParaRPr dirty="0">
              <a:latin typeface="+mn-lt"/>
            </a:endParaRPr>
          </a:p>
        </p:txBody>
      </p:sp>
      <p:cxnSp>
        <p:nvCxnSpPr>
          <p:cNvPr id="234" name="Google Shape;234;p22"/>
          <p:cNvCxnSpPr/>
          <p:nvPr/>
        </p:nvCxnSpPr>
        <p:spPr>
          <a:xfrm rot="10800000" flipH="1">
            <a:off x="1501645" y="3223141"/>
            <a:ext cx="8339268" cy="5013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5" name="Google Shape;235;p22"/>
          <p:cNvCxnSpPr/>
          <p:nvPr/>
        </p:nvCxnSpPr>
        <p:spPr>
          <a:xfrm>
            <a:off x="1507900" y="2137644"/>
            <a:ext cx="83330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6" name="Google Shape;236;p22"/>
          <p:cNvCxnSpPr/>
          <p:nvPr/>
        </p:nvCxnSpPr>
        <p:spPr>
          <a:xfrm>
            <a:off x="1507900" y="4322479"/>
            <a:ext cx="83330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7" name="Google Shape;237;p22"/>
          <p:cNvCxnSpPr/>
          <p:nvPr/>
        </p:nvCxnSpPr>
        <p:spPr>
          <a:xfrm>
            <a:off x="1501645" y="5375860"/>
            <a:ext cx="83392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8" name="Google Shape;238;p22"/>
          <p:cNvCxnSpPr/>
          <p:nvPr/>
        </p:nvCxnSpPr>
        <p:spPr>
          <a:xfrm>
            <a:off x="1507900" y="6379850"/>
            <a:ext cx="83330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D3C46F33-AF87-470F-A554-702658F51EF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8AE87E-0B2D-4521-93B1-234CCA0572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868249" y="866113"/>
            <a:ext cx="32064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ПРИНЦИПЫ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2091565" y="1292109"/>
            <a:ext cx="87149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Практическая направленность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Все мероприятия и информационно-обучающие материалы в рамках Всероссийской недели финансовой грамотности для детей и молодёжи имеют практическую направленность и отобраны с учетом интересов молодой аудитории.</a:t>
            </a:r>
            <a:endParaRPr dirty="0">
              <a:latin typeface="+mn-lt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2121000" y="2362951"/>
            <a:ext cx="86855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Бесплатное участие.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Все мероприятия, проходящие в рамках Недели, такие как лекции, офлайн- и онлайн-семинары, доступ к библиотеке материалов, обучающие игры и пр., являются бесплатными.</a:t>
            </a:r>
            <a:endParaRPr dirty="0">
              <a:latin typeface="+mn-lt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2109125" y="3383421"/>
            <a:ext cx="86974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Отсутствие рекламы.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Информация на сайте, все материалы и содержание любых мероприятий «Недели финансовой грамотности для детей и молодежи» носят исключительно информационно-образовательный характер и не содержат рекламы каких-либо финансовых продуктов и услуг.</a:t>
            </a:r>
            <a:endParaRPr dirty="0">
              <a:latin typeface="+mn-lt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2129261" y="5423543"/>
            <a:ext cx="867728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Доступный язык.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мероприятий Недели дети и молодёжь будут получать надежную комплексную и понятную информацию по вопросам финансовой грамотности и управления личными финансами. Информация в рамках мероприятий излагается простым языком, понятным потребителям финансовых услуг соответствующего возраста.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2129261" y="4461265"/>
            <a:ext cx="8677283" cy="95410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Высокое качество.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 проведении мероприятий используются образовательные материалы, разработанные в рамках Проекта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854704" y="1455356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878496" y="2445623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925227" y="152590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58" name="Google Shape;258;p23"/>
          <p:cNvSpPr/>
          <p:nvPr/>
        </p:nvSpPr>
        <p:spPr>
          <a:xfrm>
            <a:off x="871135" y="3550081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935624" y="250482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60" name="Google Shape;260;p23"/>
          <p:cNvSpPr/>
          <p:nvPr/>
        </p:nvSpPr>
        <p:spPr>
          <a:xfrm>
            <a:off x="871135" y="4588107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911832" y="3654470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859260" y="5694299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931390" y="4663274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919515" y="5769466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66" name="Google Shape;266;p23"/>
          <p:cNvCxnSpPr/>
          <p:nvPr/>
        </p:nvCxnSpPr>
        <p:spPr>
          <a:xfrm rot="10800000" flipH="1">
            <a:off x="1501645" y="3168779"/>
            <a:ext cx="9202868" cy="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7" name="Google Shape;267;p23"/>
          <p:cNvCxnSpPr/>
          <p:nvPr/>
        </p:nvCxnSpPr>
        <p:spPr>
          <a:xfrm>
            <a:off x="1507900" y="2137644"/>
            <a:ext cx="91966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8" name="Google Shape;268;p23"/>
          <p:cNvCxnSpPr/>
          <p:nvPr/>
        </p:nvCxnSpPr>
        <p:spPr>
          <a:xfrm>
            <a:off x="1507900" y="4263104"/>
            <a:ext cx="91966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9" name="Google Shape;269;p23"/>
          <p:cNvCxnSpPr/>
          <p:nvPr/>
        </p:nvCxnSpPr>
        <p:spPr>
          <a:xfrm>
            <a:off x="1501645" y="5268985"/>
            <a:ext cx="92028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0" name="Google Shape;270;p23"/>
          <p:cNvCxnSpPr/>
          <p:nvPr/>
        </p:nvCxnSpPr>
        <p:spPr>
          <a:xfrm>
            <a:off x="1507900" y="6379850"/>
            <a:ext cx="91966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68A90B1-41E4-42FC-87F0-7F98B7D8037F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53D366-1A18-45FB-B262-77899B23A7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695" y="3753870"/>
            <a:ext cx="1506198" cy="1367454"/>
          </a:xfrm>
          <a:prstGeom prst="rect">
            <a:avLst/>
          </a:prstGeom>
        </p:spPr>
      </p:pic>
      <p:sp>
        <p:nvSpPr>
          <p:cNvPr id="275" name="Google Shape;2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1007422" y="2292121"/>
            <a:ext cx="6229983" cy="1385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dirty="0">
                <a:latin typeface="+mn-lt"/>
              </a:rPr>
              <a:t>Фестиваль станет открытием недели финансовой грамотности. Участников фестиваля ждет: более 50 интереснейших активностей, более 15 игровых и образовательных зон, более 80 спикеров.</a:t>
            </a:r>
          </a:p>
          <a:p>
            <a:pPr lvl="0">
              <a:lnSpc>
                <a:spcPct val="150000"/>
              </a:lnSpc>
            </a:pPr>
            <a:endParaRPr lang="ru-RU" dirty="0">
              <a:latin typeface="+mn-lt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864242" y="908050"/>
            <a:ext cx="5652768" cy="31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ЧТО ОЖИДАЕТ УЧАСТНИКОВ НЕДЕЛИ?</a:t>
            </a:r>
            <a:endParaRPr dirty="0">
              <a:latin typeface="+mj-lt"/>
            </a:endParaRPr>
          </a:p>
        </p:txBody>
      </p:sp>
      <p:sp>
        <p:nvSpPr>
          <p:cNvPr id="7" name="Google Shape;277;p24"/>
          <p:cNvSpPr txBox="1"/>
          <p:nvPr/>
        </p:nvSpPr>
        <p:spPr>
          <a:xfrm rot="10800000" flipV="1">
            <a:off x="864240" y="1512091"/>
            <a:ext cx="7355931" cy="61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9B291"/>
                </a:solidFill>
                <a:latin typeface="+mj-lt"/>
                <a:sym typeface="Arial"/>
              </a:rPr>
              <a:t>2</a:t>
            </a: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4</a:t>
            </a:r>
            <a:r>
              <a:rPr lang="en-US" sz="2000" dirty="0">
                <a:solidFill>
                  <a:srgbClr val="29B291"/>
                </a:solidFill>
                <a:latin typeface="+mj-lt"/>
                <a:sym typeface="Arial"/>
              </a:rPr>
              <a:t>-2</a:t>
            </a: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5</a:t>
            </a:r>
            <a:r>
              <a:rPr lang="en-US" sz="2000" dirty="0">
                <a:solidFill>
                  <a:srgbClr val="29B291"/>
                </a:solidFill>
                <a:latin typeface="+mj-lt"/>
                <a:sym typeface="Arial"/>
              </a:rPr>
              <a:t> </a:t>
            </a: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октября. СЕМЕЙНЫЙ ФИНАНСОВЫЙ ФЕСТИВАЛЬ ОН-ЛАЙН</a:t>
            </a:r>
            <a:endParaRPr dirty="0">
              <a:latin typeface="+mj-lt"/>
            </a:endParaRPr>
          </a:p>
        </p:txBody>
      </p:sp>
      <p:pic>
        <p:nvPicPr>
          <p:cNvPr id="2" name="Изображение 1" descr="Снимок экрана 2020-08-25 в 17.15.5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689" y="1500839"/>
            <a:ext cx="2565725" cy="2205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Google Shape;316;p2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586" y="3082111"/>
            <a:ext cx="6221881" cy="49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6;p1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282862" y="3180035"/>
            <a:ext cx="564459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>
                <a:solidFill>
                  <a:srgbClr val="FFFFFF"/>
                </a:solidFill>
              </a:rPr>
              <a:t>Подробнее  </a:t>
            </a:r>
            <a:r>
              <a:rPr lang="en-US" sz="1600" b="1" dirty="0" err="1">
                <a:solidFill>
                  <a:srgbClr val="FFFFFF"/>
                </a:solidFill>
              </a:rPr>
              <a:t>www.familymoneyfest.ru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108252" y="3775435"/>
            <a:ext cx="6298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29B291"/>
                </a:solidFill>
                <a:latin typeface="+mj-lt"/>
              </a:rPr>
              <a:t>ЭФИРЫ С ЭКСПЕРТАМИ В СОЦИАЛЬНОЙ СЕТИ «ОДНОКЛАССНИКИ»</a:t>
            </a:r>
            <a:endParaRPr lang="ru-RU" sz="2000" dirty="0">
              <a:latin typeface="+mj-lt"/>
            </a:endParaRPr>
          </a:p>
        </p:txBody>
      </p:sp>
      <p:pic>
        <p:nvPicPr>
          <p:cNvPr id="14" name="Google Shape;318;p2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5186" y="3925271"/>
            <a:ext cx="3124084" cy="25484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864240" y="4611231"/>
            <a:ext cx="64272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+mn-lt"/>
              </a:rPr>
              <a:t>Принять участие в цикле открытых онлайн встреч по важным личным финансовым вопросам с ведущими экспертами страны с возможностью задавать вопросы. </a:t>
            </a:r>
          </a:p>
          <a:p>
            <a:pPr lvl="0" algn="just"/>
            <a:r>
              <a:rPr lang="ru-RU" dirty="0">
                <a:latin typeface="+mn-lt"/>
              </a:rPr>
              <a:t>Встречи для вас проведут и ответят на ваши вопросы специалисты: Центрального банка, </a:t>
            </a:r>
            <a:r>
              <a:rPr lang="ru-RU" dirty="0" err="1">
                <a:latin typeface="+mn-lt"/>
              </a:rPr>
              <a:t>Роспотребнадзора</a:t>
            </a:r>
            <a:r>
              <a:rPr lang="ru-RU" dirty="0">
                <a:latin typeface="+mn-lt"/>
              </a:rPr>
              <a:t>, Пенсионного фонда, , МГУ им. М.В. Ломоносова, </a:t>
            </a:r>
            <a:r>
              <a:rPr lang="ru-RU" dirty="0" err="1">
                <a:latin typeface="+mn-lt"/>
              </a:rPr>
              <a:t>Националього</a:t>
            </a:r>
            <a:r>
              <a:rPr lang="ru-RU" dirty="0">
                <a:latin typeface="+mn-lt"/>
              </a:rPr>
              <a:t> университета «ВШЭ», Финансового университета, Почта банка, Сбербанка, а так же консультанты методисты по финансовой грамотности и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</a:t>
            </a:r>
          </a:p>
          <a:p>
            <a:pPr lvl="0" algn="just"/>
            <a:endParaRPr lang="ru-RU" dirty="0">
              <a:latin typeface="+mn-lt"/>
            </a:endParaRP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66E1033-FE5E-44F6-8E18-CA071AEE6666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319973-78F3-41C1-9BF1-C69FCCC7DB3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13" y="3366245"/>
            <a:ext cx="6609972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27" name="Google Shape;327;p28"/>
          <p:cNvSpPr txBox="1"/>
          <p:nvPr/>
        </p:nvSpPr>
        <p:spPr>
          <a:xfrm>
            <a:off x="856044" y="837146"/>
            <a:ext cx="2814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ОНЛАЙН-КУРСЫ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856044" y="1314645"/>
            <a:ext cx="7918187" cy="79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Онлайн-курс повышения финансовой грамотности для учеников 7-11 классов и студентов</a:t>
            </a:r>
            <a:r>
              <a:rPr lang="ru-RU" sz="1200" u="sng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Разработан и успешно апробирован в 2019г., актуализирован на текущую дату и дополнен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1274602" y="3485562"/>
            <a:ext cx="5529418" cy="44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пройти курс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  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www.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onlinecourse.ncfg.ru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enter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 </a:t>
            </a:r>
            <a:endParaRPr sz="1200" b="1" u="sng" dirty="0">
              <a:solidFill>
                <a:schemeClr val="hlink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28"/>
          <p:cNvSpPr/>
          <p:nvPr/>
        </p:nvSpPr>
        <p:spPr>
          <a:xfrm>
            <a:off x="856044" y="2773689"/>
            <a:ext cx="244336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Char char="▪"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8"/>
          <p:cNvSpPr/>
          <p:nvPr/>
        </p:nvSpPr>
        <p:spPr>
          <a:xfrm>
            <a:off x="986264" y="2162957"/>
            <a:ext cx="7624336" cy="102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sz="1200" dirty="0">
              <a:latin typeface="+mn-l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sz="1200" dirty="0">
              <a:latin typeface="+mn-lt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28"/>
          <p:cNvSpPr/>
          <p:nvPr/>
        </p:nvSpPr>
        <p:spPr>
          <a:xfrm>
            <a:off x="866723" y="2404357"/>
            <a:ext cx="4793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5" name="Google Shape;335;p2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8648" y="2522762"/>
            <a:ext cx="3247104" cy="29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6;p1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874713" y="4013534"/>
            <a:ext cx="7890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</a:t>
            </a:r>
            <a:r>
              <a:rPr lang="en-US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программа повышения финансовой грамотности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Курс разработан и успешно апробирован в 2019г., актуализирован на текущую дату и дополнен 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lang="ru-RU"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Google Shape;325;p2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783" y="6347390"/>
            <a:ext cx="6895791" cy="50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flipH="1">
            <a:off x="1274602" y="5942234"/>
            <a:ext cx="58262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u="sng" dirty="0">
                <a:solidFill>
                  <a:schemeClr val="hlink"/>
                </a:solidFill>
                <a:latin typeface="+mn-lt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пройти курс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sym typeface="Roboto"/>
              </a:rPr>
              <a:t> www.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invite.asp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endParaRPr lang="ru-RU" sz="1200" b="1" u="sng" dirty="0">
              <a:solidFill>
                <a:schemeClr val="hlink"/>
              </a:solidFill>
              <a:latin typeface="+mn-lt"/>
              <a:sym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980388" y="4926571"/>
            <a:ext cx="6895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lang="ru-RU" sz="1200" dirty="0">
              <a:latin typeface="+mn-lt"/>
            </a:endParaRP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lang="ru-RU" sz="1200" dirty="0">
              <a:latin typeface="+mn-lt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8F38A13-E898-4DD0-B0DD-BB4E9D88E91C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FE2E71-CC92-4F71-91F6-94DA8B86107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4023</TotalTime>
  <Words>1599</Words>
  <Application>Microsoft Office PowerPoint</Application>
  <PresentationFormat>Широкоэкранный</PresentationFormat>
  <Paragraphs>152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Noto Sans Symbols</vt:lpstr>
      <vt:lpstr>Roboto</vt:lpstr>
      <vt:lpstr>Wingdings</vt:lpstr>
      <vt:lpstr>Тема Office</vt:lpstr>
      <vt:lpstr>Неделя финансовой грамотности 2020г.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Elya</dc:creator>
  <cp:lastModifiedBy>КОНСТАНТИН</cp:lastModifiedBy>
  <cp:revision>85</cp:revision>
  <dcterms:modified xsi:type="dcterms:W3CDTF">2020-10-15T08:31:33Z</dcterms:modified>
</cp:coreProperties>
</file>